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7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</p:sldIdLst>
  <p:sldSz cx="9144000" cy="6858000" type="screen4x3"/>
  <p:notesSz cx="6675438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DECB"/>
    <a:srgbClr val="FFEFE7"/>
    <a:srgbClr val="000099"/>
    <a:srgbClr val="339933"/>
    <a:srgbClr val="DA5C2A"/>
    <a:srgbClr val="E49A00"/>
    <a:srgbClr val="FFC000"/>
    <a:srgbClr val="BDD8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9" autoAdjust="0"/>
    <p:restoredTop sz="97419" autoAdjust="0"/>
  </p:normalViewPr>
  <p:slideViewPr>
    <p:cSldViewPr>
      <p:cViewPr varScale="1">
        <p:scale>
          <a:sx n="93" d="100"/>
          <a:sy n="93" d="100"/>
        </p:scale>
        <p:origin x="1650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08" y="-102"/>
      </p:cViewPr>
      <p:guideLst>
        <p:guide orient="horz" pos="3126"/>
        <p:guide pos="21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31775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476250">
              <a:defRPr sz="1000"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fr-FR"/>
              <a:t>	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3013" y="231775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98513">
              <a:tabLst>
                <a:tab pos="762000" algn="l"/>
                <a:tab pos="1524000" algn="l"/>
              </a:tabLst>
              <a:defRPr sz="1000" i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fr-FR"/>
              <a:t>	</a:t>
            </a:r>
            <a:endParaRPr lang="fr-FR" b="1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9851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3013" y="942975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98513">
              <a:defRPr sz="1000" i="1"/>
            </a:lvl1pPr>
          </a:lstStyle>
          <a:p>
            <a:pPr>
              <a:defRPr/>
            </a:pPr>
            <a:fld id="{EC9D4F4F-CF45-42AA-BFF3-BA2721A7C8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648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9851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3013" y="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9851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9851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3013" y="9429750"/>
            <a:ext cx="28924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98513">
              <a:defRPr sz="1000" i="1"/>
            </a:lvl1pPr>
          </a:lstStyle>
          <a:p>
            <a:pPr>
              <a:defRPr/>
            </a:pPr>
            <a:fld id="{8CA02693-B323-4722-B501-E50019CB0F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49263" y="4429125"/>
            <a:ext cx="58261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7625" rIns="93663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de texte du masque</a:t>
            </a:r>
          </a:p>
          <a:p>
            <a:pPr lvl="1"/>
            <a:r>
              <a:rPr lang="fr-FR" noProof="0" smtClean="0"/>
              <a:t>Second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7150" y="915988"/>
            <a:ext cx="3951288" cy="2963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0893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8513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585788" algn="l" defTabSz="798513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1169988" algn="l" defTabSz="798513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755775" algn="l" defTabSz="798513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2339975" algn="l" defTabSz="798513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9D1A9-BBB0-43BA-9B72-FE12A8F3F81D}" type="slidenum">
              <a:rPr lang="fr-FR" smtClean="0"/>
              <a:pPr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8158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638" y="809625"/>
            <a:ext cx="391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234950" y="219075"/>
            <a:ext cx="8636000" cy="6578600"/>
            <a:chOff x="148" y="138"/>
            <a:chExt cx="5440" cy="4144"/>
          </a:xfrm>
        </p:grpSpPr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48" y="138"/>
              <a:ext cx="0" cy="4001"/>
            </a:xfrm>
            <a:prstGeom prst="line">
              <a:avLst/>
            </a:prstGeom>
            <a:noFill/>
            <a:ln w="12700">
              <a:solidFill>
                <a:srgbClr val="30906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 userDrawn="1"/>
          </p:nvSpPr>
          <p:spPr bwMode="auto">
            <a:xfrm>
              <a:off x="5588" y="138"/>
              <a:ext cx="0" cy="4001"/>
            </a:xfrm>
            <a:prstGeom prst="line">
              <a:avLst/>
            </a:prstGeom>
            <a:noFill/>
            <a:ln w="12700">
              <a:solidFill>
                <a:srgbClr val="30906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148" y="138"/>
              <a:ext cx="5440" cy="360"/>
            </a:xfrm>
            <a:prstGeom prst="rect">
              <a:avLst/>
            </a:prstGeom>
            <a:solidFill>
              <a:srgbClr val="309060"/>
            </a:solidFill>
            <a:ln w="12700">
              <a:solidFill>
                <a:srgbClr val="30906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8" y="4064"/>
              <a:ext cx="4603" cy="72"/>
            </a:xfrm>
            <a:prstGeom prst="rect">
              <a:avLst/>
            </a:prstGeom>
            <a:solidFill>
              <a:srgbClr val="309060"/>
            </a:solidFill>
            <a:ln w="12700">
              <a:solidFill>
                <a:srgbClr val="30906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5398" y="4064"/>
              <a:ext cx="190" cy="72"/>
            </a:xfrm>
            <a:prstGeom prst="rect">
              <a:avLst/>
            </a:prstGeom>
            <a:solidFill>
              <a:srgbClr val="309060"/>
            </a:solidFill>
            <a:ln w="12700">
              <a:solidFill>
                <a:srgbClr val="30906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13" name="Picture 11" descr="D:\Mes documents\Technique\Cigre\Cigre2002\Slide 2002\logo2.gif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8" y="3888"/>
              <a:ext cx="52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smtClean="0"/>
              <a:t>Cliquez pour modifier le style des sous-titres du masque</a:t>
            </a:r>
            <a:endParaRPr lang="en-GB" noProof="0"/>
          </a:p>
        </p:txBody>
      </p:sp>
      <p:sp>
        <p:nvSpPr>
          <p:cNvPr id="120848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562100" y="2286000"/>
            <a:ext cx="6858000" cy="1143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r>
              <a:rPr lang="en-GB" noProof="0" smtClean="0"/>
              <a:t>Cliquez pour modifier le style du titre du masque</a:t>
            </a:r>
            <a:endParaRPr lang="en-GB" noProof="0"/>
          </a:p>
        </p:txBody>
      </p:sp>
      <p:sp>
        <p:nvSpPr>
          <p:cNvPr id="24" name="Text Box 14"/>
          <p:cNvSpPr txBox="1">
            <a:spLocks noChangeArrowheads="1"/>
          </p:cNvSpPr>
          <p:nvPr userDrawn="1"/>
        </p:nvSpPr>
        <p:spPr bwMode="auto">
          <a:xfrm rot="16200000">
            <a:off x="-2430891" y="2878493"/>
            <a:ext cx="6228642" cy="911225"/>
          </a:xfrm>
          <a:prstGeom prst="rect">
            <a:avLst/>
          </a:prstGeom>
          <a:solidFill>
            <a:srgbClr val="DA5C2A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108000" rIns="18000" anchor="ctr"/>
          <a:lstStyle/>
          <a:p>
            <a:pPr algn="ctr" defTabSz="762000"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FFFFFF"/>
                </a:solidFill>
                <a:latin typeface="Lucida Sans Unicode" pitchFamily="34" charset="0"/>
              </a:rPr>
              <a:t>S</a:t>
            </a:r>
            <a:r>
              <a:rPr lang="sr-Latn-RS" sz="2000" b="1" dirty="0" smtClean="0">
                <a:solidFill>
                  <a:srgbClr val="FFFFFF"/>
                </a:solidFill>
                <a:latin typeface="Lucida Sans Unicode" pitchFamily="34" charset="0"/>
              </a:rPr>
              <a:t>TK</a:t>
            </a:r>
            <a:r>
              <a:rPr lang="en-GB" sz="2000" b="1" dirty="0" smtClean="0">
                <a:solidFill>
                  <a:srgbClr val="FFFFFF"/>
                </a:solidFill>
                <a:latin typeface="Lucida Sans Unicode" pitchFamily="34" charset="0"/>
              </a:rPr>
              <a:t> </a:t>
            </a:r>
            <a:r>
              <a:rPr lang="sr-Latn-RS" sz="2000" b="1" dirty="0" smtClean="0">
                <a:solidFill>
                  <a:srgbClr val="FFFFFF"/>
                </a:solidFill>
                <a:latin typeface="Lucida Sans Unicode" pitchFamily="34" charset="0"/>
              </a:rPr>
              <a:t>C1, IV </a:t>
            </a:r>
            <a:r>
              <a:rPr lang="sr-Latn-RS" sz="2000" b="1" dirty="0" err="1" smtClean="0">
                <a:solidFill>
                  <a:srgbClr val="FFFFFF"/>
                </a:solidFill>
                <a:latin typeface="Lucida Sans Unicode" pitchFamily="34" charset="0"/>
              </a:rPr>
              <a:t>Savjetovanje</a:t>
            </a:r>
            <a:r>
              <a:rPr lang="sr-Latn-RS" sz="2000" b="1" dirty="0" smtClean="0">
                <a:solidFill>
                  <a:srgbClr val="FFFFFF"/>
                </a:solidFill>
                <a:latin typeface="Lucida Sans Unicode" pitchFamily="34" charset="0"/>
              </a:rPr>
              <a:t>, Igalo 2015</a:t>
            </a:r>
            <a:endParaRPr lang="en-GB" sz="2000" b="1" dirty="0">
              <a:solidFill>
                <a:srgbClr val="FFFFFF"/>
              </a:solidFill>
              <a:latin typeface="Lucida Sans Unicod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7" y="1250464"/>
            <a:ext cx="847308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04744"/>
            <a:ext cx="689360" cy="64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8"/>
          <a:stretch/>
        </p:blipFill>
        <p:spPr>
          <a:xfrm>
            <a:off x="5072334" y="1250464"/>
            <a:ext cx="1440497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/>
          <a:stretch/>
        </p:blipFill>
        <p:spPr>
          <a:xfrm>
            <a:off x="7218801" y="1204744"/>
            <a:ext cx="708827" cy="64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Cliquez pour modifier le style du titre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0099"/>
              </a:buClr>
              <a:buSzPct val="100000"/>
              <a:buFont typeface="Wingdings" panose="05000000000000000000" pitchFamily="2" charset="2"/>
              <a:buChar char="Ø"/>
              <a:defRPr/>
            </a:lvl1pPr>
            <a:lvl2pPr>
              <a:buClr>
                <a:srgbClr val="000099"/>
              </a:buClr>
              <a:buSzPct val="90000"/>
              <a:defRPr>
                <a:solidFill>
                  <a:srgbClr val="000099"/>
                </a:solidFill>
              </a:defRPr>
            </a:lvl2pPr>
            <a:lvl3pPr>
              <a:buClr>
                <a:srgbClr val="000099"/>
              </a:buClr>
              <a:buSzPct val="80000"/>
              <a:defRPr>
                <a:solidFill>
                  <a:srgbClr val="000099"/>
                </a:solidFill>
              </a:defRPr>
            </a:lvl3pPr>
            <a:lvl4pPr>
              <a:buClr>
                <a:srgbClr val="000099"/>
              </a:buClr>
              <a:buSzPct val="80000"/>
              <a:defRPr>
                <a:solidFill>
                  <a:srgbClr val="000099"/>
                </a:solidFill>
              </a:defRPr>
            </a:lvl4pPr>
            <a:lvl5pPr marL="941388" indent="-228600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3" y="4406900"/>
            <a:ext cx="69470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Cliquez pour modifier le style du titre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47663" y="2906713"/>
            <a:ext cx="694704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Cliquez pour modifier les styles du texte du masque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Cliquez pour modifier le style du titre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914400"/>
            <a:ext cx="3695700" cy="5181600"/>
          </a:xfrm>
        </p:spPr>
        <p:txBody>
          <a:bodyPr/>
          <a:lstStyle>
            <a:lvl1pPr>
              <a:defRPr sz="1800"/>
            </a:lvl1pPr>
            <a:lvl2pPr marL="361950" indent="-180975"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67300" y="914400"/>
            <a:ext cx="3695700" cy="5181600"/>
          </a:xfrm>
        </p:spPr>
        <p:txBody>
          <a:bodyPr/>
          <a:lstStyle>
            <a:lvl1pPr>
              <a:defRPr sz="1800"/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Cliquez pour modifier le style du titre</a:t>
            </a:r>
            <a:endParaRPr lang="en-GB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Cliquez pour modifier le style du titre</a:t>
            </a:r>
            <a:endParaRPr lang="en-GB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7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01" name="Rectangle 7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28" name="Picture 21"/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73638" y="809625"/>
            <a:ext cx="391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65"/>
          <p:cNvGrpSpPr>
            <a:grpSpLocks/>
          </p:cNvGrpSpPr>
          <p:nvPr userDrawn="1"/>
        </p:nvGrpSpPr>
        <p:grpSpPr bwMode="auto">
          <a:xfrm>
            <a:off x="234950" y="219075"/>
            <a:ext cx="8636000" cy="6578600"/>
            <a:chOff x="148" y="138"/>
            <a:chExt cx="5440" cy="4144"/>
          </a:xfrm>
        </p:grpSpPr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148" y="138"/>
              <a:ext cx="0" cy="4001"/>
            </a:xfrm>
            <a:prstGeom prst="line">
              <a:avLst/>
            </a:prstGeom>
            <a:noFill/>
            <a:ln w="12700">
              <a:solidFill>
                <a:srgbClr val="30906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" name="Line 12"/>
            <p:cNvSpPr>
              <a:spLocks noChangeShapeType="1"/>
            </p:cNvSpPr>
            <p:nvPr userDrawn="1"/>
          </p:nvSpPr>
          <p:spPr bwMode="auto">
            <a:xfrm>
              <a:off x="5588" y="138"/>
              <a:ext cx="0" cy="4001"/>
            </a:xfrm>
            <a:prstGeom prst="line">
              <a:avLst/>
            </a:prstGeom>
            <a:noFill/>
            <a:ln w="12700">
              <a:solidFill>
                <a:srgbClr val="30906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148" y="138"/>
              <a:ext cx="5440" cy="360"/>
            </a:xfrm>
            <a:prstGeom prst="rect">
              <a:avLst/>
            </a:prstGeom>
            <a:solidFill>
              <a:srgbClr val="309060"/>
            </a:solidFill>
            <a:ln w="12700">
              <a:solidFill>
                <a:srgbClr val="30906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148" y="4064"/>
              <a:ext cx="4603" cy="72"/>
            </a:xfrm>
            <a:prstGeom prst="rect">
              <a:avLst/>
            </a:prstGeom>
            <a:solidFill>
              <a:srgbClr val="309060"/>
            </a:solidFill>
            <a:ln w="12700">
              <a:solidFill>
                <a:srgbClr val="30906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" name="Rectangle 11"/>
            <p:cNvSpPr>
              <a:spLocks noChangeArrowheads="1"/>
            </p:cNvSpPr>
            <p:nvPr userDrawn="1"/>
          </p:nvSpPr>
          <p:spPr bwMode="auto">
            <a:xfrm>
              <a:off x="5398" y="4064"/>
              <a:ext cx="190" cy="72"/>
            </a:xfrm>
            <a:prstGeom prst="rect">
              <a:avLst/>
            </a:prstGeom>
            <a:solidFill>
              <a:srgbClr val="309060"/>
            </a:solidFill>
            <a:ln w="12700">
              <a:solidFill>
                <a:srgbClr val="30906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defTabSz="76200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1047" name="Picture 19" descr="D:\Mes documents\Technique\Cigre\Cigre2002\Slide 2002\logo2.gif"/>
            <p:cNvPicPr>
              <a:picLocks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08" y="3888"/>
              <a:ext cx="52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914400"/>
            <a:ext cx="754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de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4743450" y="6238875"/>
            <a:ext cx="2879725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defRPr/>
            </a:pPr>
            <a:r>
              <a:rPr lang="sr-Latn-RS" sz="1000" b="1" dirty="0" smtClean="0">
                <a:solidFill>
                  <a:srgbClr val="DA5C2A"/>
                </a:solidFill>
              </a:rPr>
              <a:t>C</a:t>
            </a:r>
            <a:r>
              <a:rPr lang="en-GB" sz="1000" b="1" dirty="0" smtClean="0">
                <a:solidFill>
                  <a:srgbClr val="DA5C2A"/>
                </a:solidFill>
              </a:rPr>
              <a:t>1</a:t>
            </a:r>
            <a:r>
              <a:rPr lang="sr-Latn-RS" sz="1000" b="1" baseline="0" dirty="0" smtClean="0">
                <a:solidFill>
                  <a:srgbClr val="DA5C2A"/>
                </a:solidFill>
              </a:rPr>
              <a:t> </a:t>
            </a:r>
            <a:r>
              <a:rPr lang="en-GB" sz="1000" b="1" dirty="0" smtClean="0">
                <a:solidFill>
                  <a:srgbClr val="DA5C2A"/>
                </a:solidFill>
              </a:rPr>
              <a:t>– </a:t>
            </a:r>
            <a:r>
              <a:rPr lang="sr-Latn-RS" sz="1000" b="1" dirty="0" smtClean="0">
                <a:solidFill>
                  <a:srgbClr val="DA5C2A"/>
                </a:solidFill>
              </a:rPr>
              <a:t>14</a:t>
            </a:r>
            <a:r>
              <a:rPr lang="en-GB" sz="1000" b="1" dirty="0" smtClean="0">
                <a:solidFill>
                  <a:srgbClr val="DA5C2A"/>
                </a:solidFill>
              </a:rPr>
              <a:t>/0</a:t>
            </a:r>
            <a:r>
              <a:rPr lang="sr-Latn-RS" sz="1000" b="1" dirty="0" smtClean="0">
                <a:solidFill>
                  <a:srgbClr val="DA5C2A"/>
                </a:solidFill>
              </a:rPr>
              <a:t>5</a:t>
            </a:r>
            <a:r>
              <a:rPr lang="en-GB" sz="1000" b="1" dirty="0" smtClean="0">
                <a:solidFill>
                  <a:srgbClr val="DA5C2A"/>
                </a:solidFill>
              </a:rPr>
              <a:t>/201</a:t>
            </a:r>
            <a:r>
              <a:rPr lang="sr-Latn-RS" sz="1000" b="1" dirty="0" smtClean="0">
                <a:solidFill>
                  <a:srgbClr val="DA5C2A"/>
                </a:solidFill>
              </a:rPr>
              <a:t>5</a:t>
            </a:r>
            <a:r>
              <a:rPr lang="en-GB" sz="1000" b="1" dirty="0" smtClean="0">
                <a:solidFill>
                  <a:srgbClr val="DA5C2A"/>
                </a:solidFill>
              </a:rPr>
              <a:t> </a:t>
            </a:r>
            <a:endParaRPr lang="en-GB" sz="1000" b="1" dirty="0">
              <a:solidFill>
                <a:srgbClr val="DA5C2A"/>
              </a:solidFill>
            </a:endParaRPr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8248650" y="6196013"/>
            <a:ext cx="59213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r>
              <a:rPr lang="en-GB" sz="1000" b="1" i="1">
                <a:solidFill>
                  <a:srgbClr val="309060"/>
                </a:solidFill>
              </a:rPr>
              <a:t>- </a:t>
            </a:r>
            <a:fld id="{A26D4358-CD62-4DDE-9E26-5945FF0F4EA1}" type="slidenum">
              <a:rPr lang="en-GB" sz="1000" b="1" i="1">
                <a:solidFill>
                  <a:srgbClr val="309060"/>
                </a:solidFill>
              </a:rPr>
              <a:pPr algn="r" eaLnBrk="1" hangingPunct="1">
                <a:defRPr/>
              </a:pPr>
              <a:t>‹#›</a:t>
            </a:fld>
            <a:r>
              <a:rPr lang="en-GB" sz="1000" b="1" i="1">
                <a:solidFill>
                  <a:srgbClr val="309060"/>
                </a:solidFill>
              </a:rPr>
              <a:t> -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2250"/>
            <a:ext cx="7543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vert="horz" wrap="square" lIns="92075" tIns="0" rIns="92075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New Title</a:t>
            </a:r>
          </a:p>
        </p:txBody>
      </p:sp>
      <p:sp>
        <p:nvSpPr>
          <p:cNvPr id="24" name="Text Box 14"/>
          <p:cNvSpPr txBox="1">
            <a:spLocks noChangeArrowheads="1"/>
          </p:cNvSpPr>
          <p:nvPr userDrawn="1"/>
        </p:nvSpPr>
        <p:spPr bwMode="auto">
          <a:xfrm rot="16200000">
            <a:off x="-2430891" y="2878493"/>
            <a:ext cx="6228642" cy="911225"/>
          </a:xfrm>
          <a:prstGeom prst="rect">
            <a:avLst/>
          </a:prstGeom>
          <a:solidFill>
            <a:srgbClr val="DA5C2A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tIns="108000" rIns="18000" anchor="ctr"/>
          <a:lstStyle/>
          <a:p>
            <a:pPr algn="ctr" defTabSz="762000"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FFFFFF"/>
                </a:solidFill>
                <a:latin typeface="Lucida Sans Unicode" pitchFamily="34" charset="0"/>
              </a:rPr>
              <a:t>S</a:t>
            </a:r>
            <a:r>
              <a:rPr lang="sr-Latn-RS" sz="2000" b="1" dirty="0" smtClean="0">
                <a:solidFill>
                  <a:srgbClr val="FFFFFF"/>
                </a:solidFill>
                <a:latin typeface="Lucida Sans Unicode" pitchFamily="34" charset="0"/>
              </a:rPr>
              <a:t>TK</a:t>
            </a:r>
            <a:r>
              <a:rPr lang="en-GB" sz="2000" b="1" dirty="0" smtClean="0">
                <a:solidFill>
                  <a:srgbClr val="FFFFFF"/>
                </a:solidFill>
                <a:latin typeface="Lucida Sans Unicode" pitchFamily="34" charset="0"/>
              </a:rPr>
              <a:t> </a:t>
            </a:r>
            <a:r>
              <a:rPr lang="sr-Latn-RS" sz="2000" b="1" dirty="0" smtClean="0">
                <a:solidFill>
                  <a:srgbClr val="FFFFFF"/>
                </a:solidFill>
                <a:latin typeface="Lucida Sans Unicode" pitchFamily="34" charset="0"/>
              </a:rPr>
              <a:t>C1, IV </a:t>
            </a:r>
            <a:r>
              <a:rPr lang="sr-Latn-RS" sz="2000" b="1" dirty="0" err="1" smtClean="0">
                <a:solidFill>
                  <a:srgbClr val="FFFFFF"/>
                </a:solidFill>
                <a:latin typeface="Lucida Sans Unicode" pitchFamily="34" charset="0"/>
              </a:rPr>
              <a:t>Savjetovanje</a:t>
            </a:r>
            <a:r>
              <a:rPr lang="sr-Latn-RS" sz="2000" b="1" dirty="0" smtClean="0">
                <a:solidFill>
                  <a:srgbClr val="FFFFFF"/>
                </a:solidFill>
                <a:latin typeface="Lucida Sans Unicode" pitchFamily="34" charset="0"/>
              </a:rPr>
              <a:t>, Igalo 2015</a:t>
            </a:r>
            <a:endParaRPr lang="en-GB" sz="2000" b="1" dirty="0">
              <a:solidFill>
                <a:srgbClr val="FFFFFF"/>
              </a:solidFill>
              <a:latin typeface="Lucida Sans Unicode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7624" y="6303600"/>
            <a:ext cx="2160240" cy="365760"/>
            <a:chOff x="2123728" y="4877152"/>
            <a:chExt cx="2160240" cy="365760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106" y="4922872"/>
              <a:ext cx="423654" cy="274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4877152"/>
              <a:ext cx="393920" cy="3657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928"/>
            <a:stretch/>
          </p:blipFill>
          <p:spPr>
            <a:xfrm>
              <a:off x="3086218" y="4922872"/>
              <a:ext cx="720248" cy="274320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000"/>
            <a:stretch/>
          </p:blipFill>
          <p:spPr>
            <a:xfrm>
              <a:off x="3878924" y="4877152"/>
              <a:ext cx="405044" cy="365760"/>
            </a:xfrm>
            <a:prstGeom prst="rect">
              <a:avLst/>
            </a:prstGeom>
            <a:solidFill>
              <a:schemeClr val="tx1"/>
            </a:solidFill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E00000"/>
        </a:buClr>
        <a:buSzPct val="70000"/>
        <a:buFont typeface="Wingdings" pitchFamily="2" charset="2"/>
        <a:defRPr sz="2000" b="1">
          <a:solidFill>
            <a:srgbClr val="000080"/>
          </a:solidFill>
          <a:latin typeface="+mn-lt"/>
          <a:ea typeface="+mn-ea"/>
          <a:cs typeface="+mn-cs"/>
        </a:defRPr>
      </a:lvl1pPr>
      <a:lvl2pPr marL="373063" indent="-182563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C00000"/>
        </a:buClr>
        <a:buSzPct val="70000"/>
        <a:buFont typeface="Wingdings" pitchFamily="2" charset="2"/>
        <a:buChar char="l"/>
        <a:defRPr>
          <a:solidFill>
            <a:schemeClr val="bg2"/>
          </a:solidFill>
          <a:latin typeface="+mn-lt"/>
        </a:defRPr>
      </a:lvl2pPr>
      <a:lvl3pPr marL="534988" indent="-179388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C00000"/>
        </a:buClr>
        <a:buSzPct val="70000"/>
        <a:buFont typeface="Wingdings" pitchFamily="2" charset="2"/>
        <a:buChar char="l"/>
        <a:defRPr sz="1600">
          <a:solidFill>
            <a:schemeClr val="bg2"/>
          </a:solidFill>
          <a:latin typeface="+mn-lt"/>
        </a:defRPr>
      </a:lvl3pPr>
      <a:lvl4pPr marL="712788" indent="-1778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itchFamily="2" charset="2"/>
        <a:buChar char="u"/>
        <a:defRPr sz="1400">
          <a:solidFill>
            <a:schemeClr val="bg2"/>
          </a:solidFill>
          <a:latin typeface="+mn-lt"/>
        </a:defRPr>
      </a:lvl4pPr>
      <a:lvl5pPr marL="903288" indent="-1905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w"/>
        <a:defRPr sz="1200">
          <a:solidFill>
            <a:schemeClr val="bg2"/>
          </a:solidFill>
          <a:latin typeface="+mn-lt"/>
        </a:defRPr>
      </a:lvl5pPr>
      <a:lvl6pPr marL="1984375" indent="-188913" algn="l" rtl="0" eaLnBrk="0" fontAlgn="base" hangingPunct="0">
        <a:spcBef>
          <a:spcPct val="20000"/>
        </a:spcBef>
        <a:spcAft>
          <a:spcPct val="0"/>
        </a:spcAft>
        <a:buClr>
          <a:srgbClr val="3C0C2C"/>
        </a:buClr>
        <a:buFont typeface="Wingdings" pitchFamily="2" charset="2"/>
        <a:buChar char="w"/>
        <a:defRPr sz="1200">
          <a:solidFill>
            <a:schemeClr val="tx1"/>
          </a:solidFill>
          <a:latin typeface="+mn-lt"/>
        </a:defRPr>
      </a:lvl6pPr>
      <a:lvl7pPr marL="2441575" indent="-188913" algn="l" rtl="0" eaLnBrk="0" fontAlgn="base" hangingPunct="0">
        <a:spcBef>
          <a:spcPct val="20000"/>
        </a:spcBef>
        <a:spcAft>
          <a:spcPct val="0"/>
        </a:spcAft>
        <a:buClr>
          <a:srgbClr val="3C0C2C"/>
        </a:buClr>
        <a:buFont typeface="Wingdings" pitchFamily="2" charset="2"/>
        <a:buChar char="w"/>
        <a:defRPr sz="1200">
          <a:solidFill>
            <a:schemeClr val="tx1"/>
          </a:solidFill>
          <a:latin typeface="+mn-lt"/>
        </a:defRPr>
      </a:lvl7pPr>
      <a:lvl8pPr marL="2898775" indent="-188913" algn="l" rtl="0" eaLnBrk="0" fontAlgn="base" hangingPunct="0">
        <a:spcBef>
          <a:spcPct val="20000"/>
        </a:spcBef>
        <a:spcAft>
          <a:spcPct val="0"/>
        </a:spcAft>
        <a:buClr>
          <a:srgbClr val="3C0C2C"/>
        </a:buClr>
        <a:buFont typeface="Wingdings" pitchFamily="2" charset="2"/>
        <a:buChar char="w"/>
        <a:defRPr sz="1200">
          <a:solidFill>
            <a:schemeClr val="tx1"/>
          </a:solidFill>
          <a:latin typeface="+mn-lt"/>
        </a:defRPr>
      </a:lvl8pPr>
      <a:lvl9pPr marL="3355975" indent="-188913" algn="l" rtl="0" eaLnBrk="0" fontAlgn="base" hangingPunct="0">
        <a:spcBef>
          <a:spcPct val="20000"/>
        </a:spcBef>
        <a:spcAft>
          <a:spcPct val="0"/>
        </a:spcAft>
        <a:buClr>
          <a:srgbClr val="3C0C2C"/>
        </a:buClr>
        <a:buFont typeface="Wingdings" pitchFamily="2" charset="2"/>
        <a:buChar char="w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624" y="2455168"/>
            <a:ext cx="7632848" cy="1143000"/>
          </a:xfrm>
        </p:spPr>
        <p:txBody>
          <a:bodyPr/>
          <a:lstStyle/>
          <a:p>
            <a:pPr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POVLAŠĆENA CIJENA KAO INSTRUMENT ZA STIMULISANJE EKSPANZIJE PROIZVODNJE ELEKTRIČNE ENERGIJE IZ MALIH OBNOVLJIVIH IZVORA ENERGIJE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51665" y="4271925"/>
            <a:ext cx="7704856" cy="1631032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sr-Latn-RS" sz="1600" b="0" dirty="0" err="1"/>
              <a:t>Doc</a:t>
            </a:r>
            <a:r>
              <a:rPr lang="sr-Latn-RS" sz="1600" b="0" dirty="0"/>
              <a:t>. dr Zoran </a:t>
            </a:r>
            <a:r>
              <a:rPr lang="sr-Latn-RS" sz="1600" b="0" dirty="0" smtClean="0"/>
              <a:t>Miljanić	</a:t>
            </a:r>
            <a:r>
              <a:rPr lang="sr-Latn-RS" sz="1600" b="0" dirty="0"/>
              <a:t>		</a:t>
            </a:r>
            <a:r>
              <a:rPr lang="sr-Latn-RS" sz="1600" b="0" dirty="0" smtClean="0"/>
              <a:t>	</a:t>
            </a:r>
            <a:r>
              <a:rPr lang="sr-Latn-RS" sz="1600" b="0" dirty="0" err="1" smtClean="0"/>
              <a:t>MSc</a:t>
            </a:r>
            <a:r>
              <a:rPr lang="sr-Latn-RS" sz="1600" b="0" dirty="0" smtClean="0"/>
              <a:t> </a:t>
            </a:r>
            <a:r>
              <a:rPr lang="sr-Latn-RS" sz="1600" b="0" dirty="0"/>
              <a:t>Milica Knežević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sr-Latn-RS" sz="1600" b="0" dirty="0"/>
              <a:t>Univerzitet Crne Gore	</a:t>
            </a:r>
            <a:r>
              <a:rPr lang="sr-Latn-RS" sz="1600" b="0" dirty="0" smtClean="0"/>
              <a:t>	</a:t>
            </a:r>
            <a:r>
              <a:rPr lang="sr-Latn-RS" sz="1600" b="0" dirty="0"/>
              <a:t>	</a:t>
            </a:r>
            <a:r>
              <a:rPr lang="sr-Latn-RS" sz="1600" b="0" dirty="0" smtClean="0"/>
              <a:t>	</a:t>
            </a:r>
            <a:r>
              <a:rPr lang="sr-Latn-RS" sz="1600" b="0" dirty="0" err="1" smtClean="0"/>
              <a:t>KfW</a:t>
            </a:r>
            <a:r>
              <a:rPr lang="sr-Latn-RS" sz="1600" b="0" dirty="0" smtClean="0"/>
              <a:t> </a:t>
            </a:r>
            <a:r>
              <a:rPr lang="sr-Latn-RS" sz="1600" b="0" dirty="0"/>
              <a:t>banka, Podgorica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sr-Latn-RS" sz="1600" b="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sr-Latn-RS" sz="1600" b="0" dirty="0" err="1"/>
              <a:t>Doc</a:t>
            </a:r>
            <a:r>
              <a:rPr lang="sr-Latn-RS" sz="1600" b="0" dirty="0"/>
              <a:t>. dr Saša </a:t>
            </a:r>
            <a:r>
              <a:rPr lang="sr-Latn-RS" sz="1600" b="0" dirty="0" err="1" smtClean="0"/>
              <a:t>Mujović</a:t>
            </a:r>
            <a:r>
              <a:rPr lang="sr-Latn-RS" sz="1600" b="0" dirty="0"/>
              <a:t>			</a:t>
            </a:r>
            <a:r>
              <a:rPr lang="sr-Latn-RS" sz="1600" b="0" dirty="0" smtClean="0"/>
              <a:t>	Prof</a:t>
            </a:r>
            <a:r>
              <a:rPr lang="sr-Latn-RS" sz="1600" b="0" dirty="0"/>
              <a:t>. dr Tatjana Konjić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sr-Latn-RS" sz="1600" b="0" dirty="0"/>
              <a:t>Univerzitet Crne </a:t>
            </a:r>
            <a:r>
              <a:rPr lang="sr-Latn-RS" sz="1600" b="0" dirty="0" smtClean="0"/>
              <a:t>Gore</a:t>
            </a:r>
            <a:r>
              <a:rPr lang="sr-Latn-RS" sz="1600" b="0" dirty="0"/>
              <a:t>			</a:t>
            </a:r>
            <a:r>
              <a:rPr lang="sr-Latn-RS" sz="1600" b="0" dirty="0" smtClean="0"/>
              <a:t>	Univerzitet </a:t>
            </a:r>
            <a:r>
              <a:rPr lang="sr-Latn-RS" sz="1600" b="0" dirty="0"/>
              <a:t>u Tuzli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Povlašćena</a:t>
            </a:r>
            <a:r>
              <a:rPr lang="en-US" sz="1800" dirty="0" smtClean="0"/>
              <a:t> </a:t>
            </a:r>
            <a:r>
              <a:rPr lang="en-US" sz="1800" dirty="0" err="1"/>
              <a:t>cijena</a:t>
            </a:r>
            <a:r>
              <a:rPr lang="en-US" sz="1800" dirty="0"/>
              <a:t> </a:t>
            </a:r>
            <a:r>
              <a:rPr lang="en-US" sz="1800" dirty="0" err="1"/>
              <a:t>otkupa</a:t>
            </a:r>
            <a:r>
              <a:rPr lang="en-US" sz="1800" dirty="0"/>
              <a:t> </a:t>
            </a:r>
            <a:r>
              <a:rPr lang="en-US" sz="1800" dirty="0" err="1"/>
              <a:t>značajno</a:t>
            </a:r>
            <a:r>
              <a:rPr lang="en-US" sz="1800" dirty="0"/>
              <a:t> </a:t>
            </a:r>
            <a:r>
              <a:rPr lang="en-US" sz="1800" dirty="0" err="1"/>
              <a:t>doprinosi</a:t>
            </a:r>
            <a:r>
              <a:rPr lang="en-US" sz="1800" dirty="0"/>
              <a:t> </a:t>
            </a:r>
            <a:r>
              <a:rPr lang="en-US" sz="1800" dirty="0" err="1"/>
              <a:t>ekspanziji</a:t>
            </a:r>
            <a:r>
              <a:rPr lang="en-US" sz="1800" dirty="0"/>
              <a:t> </a:t>
            </a:r>
            <a:r>
              <a:rPr lang="en-US" sz="1800" dirty="0" smtClean="0"/>
              <a:t>OIE</a:t>
            </a:r>
            <a:endParaRPr lang="sr-Latn-RS" sz="1800" dirty="0" smtClean="0"/>
          </a:p>
          <a:p>
            <a:r>
              <a:rPr lang="sr-Latn-RS" sz="1800" dirty="0" smtClean="0"/>
              <a:t>Povećanje OIE s</a:t>
            </a:r>
            <a:r>
              <a:rPr lang="en-US" sz="1800" dirty="0" smtClean="0"/>
              <a:t>a </a:t>
            </a:r>
            <a:r>
              <a:rPr lang="en-US" sz="1800" dirty="0" err="1" smtClean="0"/>
              <a:t>približno</a:t>
            </a:r>
            <a:r>
              <a:rPr lang="en-US" sz="1800" dirty="0" smtClean="0"/>
              <a:t> </a:t>
            </a:r>
            <a:r>
              <a:rPr lang="en-US" sz="1800" dirty="0"/>
              <a:t>1 </a:t>
            </a:r>
            <a:r>
              <a:rPr lang="en-US" sz="1800" dirty="0" err="1"/>
              <a:t>GWh</a:t>
            </a:r>
            <a:r>
              <a:rPr lang="en-US" sz="1800" dirty="0"/>
              <a:t> </a:t>
            </a:r>
            <a:r>
              <a:rPr lang="en-US" sz="1800" dirty="0" err="1"/>
              <a:t>godišnje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skoro</a:t>
            </a:r>
            <a:r>
              <a:rPr lang="en-US" sz="1800" dirty="0"/>
              <a:t> 1388 </a:t>
            </a:r>
            <a:r>
              <a:rPr lang="en-US" sz="1800" dirty="0" err="1"/>
              <a:t>GWh</a:t>
            </a:r>
            <a:r>
              <a:rPr lang="en-US" sz="1800" dirty="0"/>
              <a:t> </a:t>
            </a:r>
            <a:r>
              <a:rPr lang="en-US" sz="1800" dirty="0" err="1"/>
              <a:t>godišnje</a:t>
            </a:r>
            <a:r>
              <a:rPr lang="en-US" sz="1800" dirty="0"/>
              <a:t> do </a:t>
            </a:r>
            <a:r>
              <a:rPr lang="en-US" sz="1800" dirty="0" err="1"/>
              <a:t>kraja</a:t>
            </a:r>
            <a:r>
              <a:rPr lang="en-US" sz="1800" dirty="0"/>
              <a:t> </a:t>
            </a:r>
            <a:r>
              <a:rPr lang="en-US" sz="1800" dirty="0" err="1"/>
              <a:t>planskog</a:t>
            </a:r>
            <a:r>
              <a:rPr lang="en-US" sz="1800" dirty="0"/>
              <a:t> </a:t>
            </a:r>
            <a:r>
              <a:rPr lang="en-US" sz="1800" dirty="0" err="1" smtClean="0"/>
              <a:t>perioda</a:t>
            </a:r>
            <a:r>
              <a:rPr lang="sr-Latn-RS" sz="1800" dirty="0" smtClean="0"/>
              <a:t> (SRE CG)</a:t>
            </a:r>
          </a:p>
          <a:p>
            <a:r>
              <a:rPr lang="en-US" sz="1800" dirty="0" err="1" smtClean="0"/>
              <a:t>Cilj</a:t>
            </a:r>
            <a:r>
              <a:rPr lang="en-US" sz="1800" dirty="0" smtClean="0"/>
              <a:t> </a:t>
            </a:r>
            <a:r>
              <a:rPr lang="en-US" sz="1800" dirty="0" err="1"/>
              <a:t>povlašćene</a:t>
            </a:r>
            <a:r>
              <a:rPr lang="en-US" sz="1800" dirty="0"/>
              <a:t> cijene </a:t>
            </a:r>
            <a:r>
              <a:rPr lang="sr-Latn-RS" sz="1800" dirty="0" smtClean="0"/>
              <a:t>je komercijalizacija novih OIE</a:t>
            </a:r>
          </a:p>
          <a:p>
            <a:r>
              <a:rPr lang="sr-Latn-RS" sz="1800" dirty="0" smtClean="0"/>
              <a:t>V</a:t>
            </a:r>
            <a:r>
              <a:rPr lang="en-US" sz="1800" dirty="0" err="1" smtClean="0"/>
              <a:t>isoka</a:t>
            </a:r>
            <a:r>
              <a:rPr lang="en-US" sz="1800" dirty="0" smtClean="0"/>
              <a:t> </a:t>
            </a:r>
            <a:r>
              <a:rPr lang="en-US" sz="1800" dirty="0" err="1"/>
              <a:t>fiksna</a:t>
            </a:r>
            <a:r>
              <a:rPr lang="en-US" sz="1800" dirty="0"/>
              <a:t> </a:t>
            </a:r>
            <a:r>
              <a:rPr lang="en-US" sz="1800" dirty="0" err="1"/>
              <a:t>povlašćena</a:t>
            </a:r>
            <a:r>
              <a:rPr lang="en-US" sz="1800" dirty="0"/>
              <a:t> </a:t>
            </a:r>
            <a:r>
              <a:rPr lang="en-US" sz="1800" dirty="0" err="1"/>
              <a:t>cijena</a:t>
            </a:r>
            <a:r>
              <a:rPr lang="en-US" sz="1800" dirty="0"/>
              <a:t> </a:t>
            </a:r>
            <a:r>
              <a:rPr lang="sr-Latn-RS" sz="1800" dirty="0" smtClean="0"/>
              <a:t>– </a:t>
            </a:r>
            <a:r>
              <a:rPr lang="sr-Latn-RS" sz="1800" dirty="0" err="1" smtClean="0"/>
              <a:t>destimulisanje</a:t>
            </a:r>
            <a:r>
              <a:rPr lang="sr-Latn-RS" sz="1800" dirty="0" smtClean="0"/>
              <a:t> investicija u nove OIE</a:t>
            </a:r>
          </a:p>
          <a:p>
            <a:r>
              <a:rPr lang="sr-Latn-RS" sz="1800" dirty="0" smtClean="0"/>
              <a:t>Korigovanje povlašćene cijene je praksa EU</a:t>
            </a:r>
          </a:p>
          <a:p>
            <a:r>
              <a:rPr lang="sr-Latn-RS" sz="1800" dirty="0" smtClean="0"/>
              <a:t>NCOIE dostignut već 2016. godine prema SRE CG</a:t>
            </a:r>
          </a:p>
          <a:p>
            <a:r>
              <a:rPr lang="sr-Latn-RS" sz="1800" dirty="0" smtClean="0"/>
              <a:t>Dinamična podsticajna tarifa koja uzima u obzir sve uticajne faktore</a:t>
            </a:r>
          </a:p>
          <a:p>
            <a:r>
              <a:rPr lang="sr-Latn-RS" sz="1800" dirty="0" smtClean="0"/>
              <a:t>Smanjivanje podsticajne cijene kako tehnologija OIE napreduje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5155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Pitanja za diskusiju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0099"/>
              </a:buClr>
              <a:buSzPct val="100000"/>
            </a:pPr>
            <a:endParaRPr lang="sr-Latn-RS" dirty="0" smtClean="0"/>
          </a:p>
          <a:p>
            <a:pPr marL="457200" indent="-457200">
              <a:buClr>
                <a:srgbClr val="000099"/>
              </a:buClr>
              <a:buSzPct val="100000"/>
              <a:buFont typeface="+mj-lt"/>
              <a:buAutoNum type="arabicPeriod"/>
            </a:pPr>
            <a:r>
              <a:rPr lang="en-US" dirty="0" err="1" smtClean="0"/>
              <a:t>Uporediti</a:t>
            </a:r>
            <a:r>
              <a:rPr lang="en-US" dirty="0" smtClean="0"/>
              <a:t> </a:t>
            </a:r>
            <a:r>
              <a:rPr lang="en-US" dirty="0" err="1"/>
              <a:t>tendencije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instrumenata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podsticanje</a:t>
            </a:r>
            <a:r>
              <a:rPr lang="en-US" dirty="0"/>
              <a:t> OIE u EU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Crnoj</a:t>
            </a:r>
            <a:r>
              <a:rPr lang="en-US" dirty="0"/>
              <a:t> </a:t>
            </a:r>
            <a:r>
              <a:rPr lang="en-US" dirty="0" smtClean="0"/>
              <a:t>Gori</a:t>
            </a:r>
            <a:r>
              <a:rPr lang="sr-Latn-RS" dirty="0" smtClean="0"/>
              <a:t>.</a:t>
            </a:r>
          </a:p>
          <a:p>
            <a:pPr marL="457200" indent="-457200">
              <a:buClr>
                <a:srgbClr val="000099"/>
              </a:buClr>
              <a:buSzPct val="100000"/>
              <a:buFont typeface="+mj-lt"/>
              <a:buAutoNum type="arabicPeriod"/>
            </a:pPr>
            <a:r>
              <a:rPr lang="en-US" dirty="0" err="1" smtClean="0"/>
              <a:t>Gdje</a:t>
            </a:r>
            <a:r>
              <a:rPr lang="en-US" dirty="0" smtClean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unaprijeđenje</a:t>
            </a:r>
            <a:r>
              <a:rPr lang="en-US" dirty="0"/>
              <a:t> </a:t>
            </a:r>
            <a:r>
              <a:rPr lang="en-US" dirty="0" err="1"/>
              <a:t>postojećeg</a:t>
            </a:r>
            <a:r>
              <a:rPr lang="en-US" dirty="0"/>
              <a:t> </a:t>
            </a:r>
            <a:r>
              <a:rPr lang="en-US" dirty="0" err="1"/>
              <a:t>mehanizma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podsticanje</a:t>
            </a:r>
            <a:r>
              <a:rPr lang="en-US" dirty="0"/>
              <a:t> OIE u </a:t>
            </a:r>
            <a:r>
              <a:rPr lang="en-US" dirty="0" err="1"/>
              <a:t>Crnoj</a:t>
            </a:r>
            <a:r>
              <a:rPr lang="en-US" dirty="0"/>
              <a:t> Gori</a:t>
            </a:r>
            <a:r>
              <a:rPr lang="en-US" dirty="0" smtClean="0"/>
              <a:t>?</a:t>
            </a:r>
            <a:endParaRPr lang="sr-Latn-RS" dirty="0" smtClean="0"/>
          </a:p>
          <a:p>
            <a:pPr marL="457200" indent="-457200">
              <a:buClr>
                <a:srgbClr val="000099"/>
              </a:buClr>
              <a:buSzPct val="100000"/>
              <a:buFont typeface="+mj-lt"/>
              <a:buAutoNum type="arabicPeriod"/>
            </a:pPr>
            <a:r>
              <a:rPr lang="en-US" dirty="0" smtClean="0"/>
              <a:t>U </a:t>
            </a:r>
            <a:r>
              <a:rPr lang="en-US" dirty="0" err="1"/>
              <a:t>kojoj</a:t>
            </a:r>
            <a:r>
              <a:rPr lang="en-US" dirty="0"/>
              <a:t> mjeri </a:t>
            </a:r>
            <a:r>
              <a:rPr lang="en-US" dirty="0" err="1"/>
              <a:t>podsticanje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OIE u </a:t>
            </a:r>
            <a:r>
              <a:rPr lang="en-US" dirty="0" err="1"/>
              <a:t>Crnoj</a:t>
            </a:r>
            <a:r>
              <a:rPr lang="en-US" dirty="0"/>
              <a:t> Gori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realizaciji</a:t>
            </a:r>
            <a:r>
              <a:rPr lang="en-US" dirty="0"/>
              <a:t> NCOIE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mjeri to </a:t>
            </a:r>
            <a:r>
              <a:rPr lang="en-US" dirty="0" err="1"/>
              <a:t>odgovara</a:t>
            </a:r>
            <a:r>
              <a:rPr lang="en-US" dirty="0"/>
              <a:t> </a:t>
            </a:r>
            <a:r>
              <a:rPr lang="en-US" dirty="0" err="1"/>
              <a:t>istim</a:t>
            </a:r>
            <a:r>
              <a:rPr lang="en-US" dirty="0"/>
              <a:t> 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EU?</a:t>
            </a:r>
          </a:p>
        </p:txBody>
      </p:sp>
    </p:spTree>
    <p:extLst>
      <p:ext uri="{BB962C8B-B14F-4D97-AF65-F5344CB8AC3E}">
        <p14:creationId xmlns:p14="http://schemas.microsoft.com/office/powerpoint/2010/main" val="1005392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Uvod</a:t>
            </a:r>
          </a:p>
          <a:p>
            <a:r>
              <a:rPr lang="sr-Latn-RS" dirty="0" smtClean="0"/>
              <a:t>Ciljevi Crne Gore u oblasti OIE</a:t>
            </a:r>
          </a:p>
          <a:p>
            <a:r>
              <a:rPr lang="pl-PL" dirty="0" smtClean="0"/>
              <a:t>Instrumenti za promociju ekspanzije OIE</a:t>
            </a:r>
            <a:endParaRPr lang="sr-Latn-RS" dirty="0" smtClean="0"/>
          </a:p>
          <a:p>
            <a:r>
              <a:rPr lang="sr-Latn-RS" dirty="0" smtClean="0"/>
              <a:t>Povlašćena </a:t>
            </a:r>
            <a:r>
              <a:rPr lang="sr-Latn-RS" dirty="0" err="1" smtClean="0"/>
              <a:t>cijena</a:t>
            </a:r>
            <a:r>
              <a:rPr lang="sr-Latn-RS" dirty="0" smtClean="0"/>
              <a:t> otkupa električne energije</a:t>
            </a:r>
          </a:p>
          <a:p>
            <a:r>
              <a:rPr lang="sr-Latn-RS" dirty="0" smtClean="0"/>
              <a:t>Finansijske karakteristike projekata malih hidroelektrana</a:t>
            </a:r>
          </a:p>
          <a:p>
            <a:r>
              <a:rPr lang="sr-Latn-RS" dirty="0" smtClean="0"/>
              <a:t>Zaključak</a:t>
            </a:r>
          </a:p>
          <a:p>
            <a:r>
              <a:rPr lang="sr-Latn-RS" dirty="0" smtClean="0"/>
              <a:t>Pitanja za diskusiju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29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Snabdijevanje</a:t>
            </a:r>
            <a:r>
              <a:rPr lang="en-US" dirty="0" smtClean="0"/>
              <a:t> </a:t>
            </a:r>
            <a:r>
              <a:rPr lang="en-US" dirty="0" err="1" smtClean="0"/>
              <a:t>energijom</a:t>
            </a:r>
            <a:endParaRPr lang="en-US" dirty="0"/>
          </a:p>
          <a:p>
            <a:pPr lvl="2"/>
            <a:r>
              <a:rPr lang="en-US" dirty="0" err="1" smtClean="0"/>
              <a:t>Sigurnost</a:t>
            </a:r>
            <a:endParaRPr lang="en-US" dirty="0" smtClean="0"/>
          </a:p>
          <a:p>
            <a:pPr lvl="2"/>
            <a:r>
              <a:rPr lang="sr-Latn-RS" dirty="0" smtClean="0"/>
              <a:t>Nezavisnost</a:t>
            </a:r>
          </a:p>
          <a:p>
            <a:pPr lvl="2"/>
            <a:r>
              <a:rPr lang="sr-Latn-RS" dirty="0" smtClean="0"/>
              <a:t>Održivost</a:t>
            </a:r>
          </a:p>
          <a:p>
            <a:r>
              <a:rPr lang="sr-Latn-RS" dirty="0" smtClean="0"/>
              <a:t>Obnovljivi izvori energije (OIE) </a:t>
            </a:r>
          </a:p>
          <a:p>
            <a:pPr lvl="2"/>
            <a:r>
              <a:rPr lang="sr-Latn-RS" dirty="0" err="1" smtClean="0"/>
              <a:t>Rješenje</a:t>
            </a:r>
            <a:r>
              <a:rPr lang="sr-Latn-RS" dirty="0" smtClean="0"/>
              <a:t> problema </a:t>
            </a:r>
            <a:r>
              <a:rPr lang="sr-Latn-RS" dirty="0" err="1" smtClean="0"/>
              <a:t>snabdijevanja</a:t>
            </a:r>
            <a:r>
              <a:rPr lang="sr-Latn-RS" dirty="0" smtClean="0"/>
              <a:t> energijom</a:t>
            </a:r>
          </a:p>
          <a:p>
            <a:pPr lvl="2"/>
            <a:r>
              <a:rPr lang="sr-Latn-RS" dirty="0" smtClean="0"/>
              <a:t>Komercijalna izvodljivost</a:t>
            </a:r>
          </a:p>
          <a:p>
            <a:pPr lvl="3"/>
            <a:r>
              <a:rPr lang="sr-Latn-RS" dirty="0" smtClean="0"/>
              <a:t>Tehnologija</a:t>
            </a:r>
          </a:p>
          <a:p>
            <a:pPr lvl="3"/>
            <a:r>
              <a:rPr lang="sr-Latn-RS" dirty="0" smtClean="0"/>
              <a:t>Priključak na elektroenergetsku mrežu</a:t>
            </a:r>
          </a:p>
          <a:p>
            <a:pPr lvl="3"/>
            <a:r>
              <a:rPr lang="sr-Latn-RS" dirty="0" smtClean="0"/>
              <a:t>Plasman energije u sistem (</a:t>
            </a:r>
            <a:r>
              <a:rPr lang="sr-Latn-RS" dirty="0" err="1" smtClean="0"/>
              <a:t>promjenljiva</a:t>
            </a:r>
            <a:r>
              <a:rPr lang="sr-Latn-RS" dirty="0" smtClean="0"/>
              <a:t> proizvodnja, uslovi u mreži)</a:t>
            </a:r>
          </a:p>
          <a:p>
            <a:r>
              <a:rPr lang="sr-Latn-RS" dirty="0" smtClean="0"/>
              <a:t>Mehanizmi podsticanja OIE</a:t>
            </a:r>
          </a:p>
          <a:p>
            <a:r>
              <a:rPr lang="sr-Latn-RS" dirty="0" smtClean="0"/>
              <a:t>Finansijska izvodljivost projekata alternativnih OIE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55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Gore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smtClean="0"/>
              <a:t>OIE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b="0" dirty="0" err="1" smtClean="0"/>
              <a:t>Sporazum</a:t>
            </a:r>
            <a:r>
              <a:rPr lang="en-US" b="0" dirty="0" smtClean="0"/>
              <a:t> </a:t>
            </a:r>
            <a:r>
              <a:rPr lang="en-US" b="0" dirty="0"/>
              <a:t>o </a:t>
            </a:r>
            <a:r>
              <a:rPr lang="en-US" b="0" dirty="0" err="1"/>
              <a:t>Energetskoj</a:t>
            </a:r>
            <a:r>
              <a:rPr lang="en-US" b="0" dirty="0"/>
              <a:t> </a:t>
            </a:r>
            <a:r>
              <a:rPr lang="en-US" b="0" dirty="0" err="1" smtClean="0"/>
              <a:t>Zajednici</a:t>
            </a:r>
            <a:r>
              <a:rPr lang="sr-Latn-RS" b="0" dirty="0" smtClean="0"/>
              <a:t> – 33 % </a:t>
            </a:r>
            <a:r>
              <a:rPr lang="sr-Latn-RS" b="0" dirty="0" err="1"/>
              <a:t>udio</a:t>
            </a:r>
            <a:r>
              <a:rPr lang="sr-Latn-RS" b="0" dirty="0"/>
              <a:t> </a:t>
            </a:r>
            <a:r>
              <a:rPr lang="sr-Latn-RS" b="0" dirty="0" smtClean="0"/>
              <a:t>OIE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Ø"/>
            </a:pPr>
            <a:r>
              <a:rPr lang="sr-Latn-RS" b="0" dirty="0" smtClean="0"/>
              <a:t>Strategija razvoja energetike Crne Gore do 2030. godine:</a:t>
            </a:r>
          </a:p>
          <a:p>
            <a:pPr lvl="1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dirty="0" smtClean="0"/>
              <a:t>2010. godina – 36,3 %</a:t>
            </a:r>
          </a:p>
          <a:p>
            <a:pPr lvl="1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b="0" dirty="0" smtClean="0"/>
              <a:t>2020. godina – skoro 46 %</a:t>
            </a:r>
          </a:p>
          <a:p>
            <a:pPr lvl="1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dirty="0" smtClean="0"/>
              <a:t>OIE</a:t>
            </a:r>
            <a:r>
              <a:rPr lang="sr-Latn-RS" b="0" dirty="0" smtClean="0"/>
              <a:t> u Crnoj Gori:</a:t>
            </a:r>
          </a:p>
          <a:p>
            <a:pPr lvl="3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dirty="0" smtClean="0"/>
              <a:t>Hidropotencijal</a:t>
            </a:r>
          </a:p>
          <a:p>
            <a:pPr lvl="3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b="0" dirty="0" smtClean="0"/>
              <a:t>Biomasa (dominantno potrebe za toplotom i CHP)</a:t>
            </a:r>
          </a:p>
          <a:p>
            <a:pPr lvl="3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dirty="0" err="1" smtClean="0"/>
              <a:t>Vjetar</a:t>
            </a:r>
            <a:endParaRPr lang="sr-Latn-RS" dirty="0" smtClean="0"/>
          </a:p>
          <a:p>
            <a:pPr lvl="3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b="0" dirty="0" smtClean="0"/>
              <a:t>Sunčeva energija (SWH i PV)</a:t>
            </a:r>
          </a:p>
          <a:p>
            <a:pPr lvl="3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dirty="0" smtClean="0"/>
              <a:t>Geotermalna energija (toplotne pumpe)</a:t>
            </a:r>
          </a:p>
          <a:p>
            <a:pPr lvl="3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b="0" dirty="0" err="1" smtClean="0"/>
              <a:t>Biogoriva</a:t>
            </a:r>
            <a:r>
              <a:rPr lang="sr-Latn-RS" b="0" dirty="0" smtClean="0"/>
              <a:t> – </a:t>
            </a:r>
            <a:r>
              <a:rPr lang="sr-Latn-RS" b="0" dirty="0" err="1" smtClean="0"/>
              <a:t>udio</a:t>
            </a:r>
            <a:r>
              <a:rPr lang="sr-Latn-RS" b="0" dirty="0" smtClean="0"/>
              <a:t> od 10 % do 2020. godine</a:t>
            </a:r>
          </a:p>
          <a:p>
            <a:pPr lvl="1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b="0" dirty="0" smtClean="0"/>
              <a:t>Podsticanje alternativnih izvora OIE</a:t>
            </a:r>
            <a:endParaRPr lang="en-US" b="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61" y="1954195"/>
            <a:ext cx="5704111" cy="414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29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Instrumenti za promociju ekspanzije </a:t>
            </a:r>
            <a:r>
              <a:rPr lang="pl-PL" sz="2800" dirty="0" smtClean="0"/>
              <a:t>OIE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0" dirty="0" smtClean="0"/>
              <a:t>Niska komercijalna izvodljivost alternativnih OIE</a:t>
            </a:r>
          </a:p>
          <a:p>
            <a:r>
              <a:rPr lang="sr-Latn-RS" b="0" dirty="0" smtClean="0"/>
              <a:t>Energetska sigurnost, nezavisnost i održivost</a:t>
            </a:r>
          </a:p>
          <a:p>
            <a:r>
              <a:rPr lang="sr-Latn-RS" b="0" dirty="0" smtClean="0"/>
              <a:t>Podsticajni instrumenti</a:t>
            </a:r>
          </a:p>
          <a:p>
            <a:pPr lvl="2"/>
            <a:r>
              <a:rPr lang="sr-Latn-RS" dirty="0" smtClean="0"/>
              <a:t>Regulatorni i dobrovoljni</a:t>
            </a:r>
          </a:p>
          <a:p>
            <a:pPr lvl="2"/>
            <a:r>
              <a:rPr lang="sr-Latn-RS" b="0" dirty="0" smtClean="0"/>
              <a:t>Direktni i indirektni</a:t>
            </a:r>
          </a:p>
          <a:p>
            <a:pPr lvl="3"/>
            <a:r>
              <a:rPr lang="sr-Latn-RS" dirty="0" smtClean="0"/>
              <a:t>Investicione subvencije – pokrivanje dijela troškova izgradnje</a:t>
            </a:r>
          </a:p>
          <a:p>
            <a:pPr lvl="3"/>
            <a:r>
              <a:rPr lang="sr-Latn-RS" dirty="0" smtClean="0"/>
              <a:t>Poreske subvencije – prodaja električne energije</a:t>
            </a:r>
          </a:p>
          <a:p>
            <a:pPr lvl="3"/>
            <a:r>
              <a:rPr lang="sr-Latn-RS" dirty="0" smtClean="0"/>
              <a:t>Podsticajna </a:t>
            </a:r>
            <a:r>
              <a:rPr lang="sr-Latn-RS" dirty="0" err="1" smtClean="0"/>
              <a:t>cijena</a:t>
            </a:r>
            <a:r>
              <a:rPr lang="sr-Latn-RS" dirty="0" smtClean="0"/>
              <a:t> otkupa</a:t>
            </a:r>
          </a:p>
          <a:p>
            <a:pPr lvl="4"/>
            <a:r>
              <a:rPr lang="sr-Latn-RS" dirty="0" smtClean="0"/>
              <a:t>Garancija otkupa</a:t>
            </a:r>
          </a:p>
          <a:p>
            <a:pPr lvl="4"/>
            <a:r>
              <a:rPr lang="sr-Latn-RS" dirty="0" err="1" smtClean="0"/>
              <a:t>Cijena</a:t>
            </a:r>
            <a:r>
              <a:rPr lang="sr-Latn-RS" dirty="0" smtClean="0"/>
              <a:t> iznad tržišne garantovana od strane države određeno </a:t>
            </a:r>
            <a:r>
              <a:rPr lang="sr-Latn-RS" dirty="0" err="1" smtClean="0"/>
              <a:t>vrijeme</a:t>
            </a:r>
            <a:endParaRPr lang="sr-Latn-RS" dirty="0" smtClean="0"/>
          </a:p>
          <a:p>
            <a:pPr lvl="4"/>
            <a:r>
              <a:rPr lang="sr-Latn-RS" dirty="0" smtClean="0"/>
              <a:t>Uslovljenost tehnologijom OIE</a:t>
            </a:r>
          </a:p>
          <a:p>
            <a:pPr lvl="3"/>
            <a:r>
              <a:rPr lang="sr-Latn-RS" dirty="0" smtClean="0"/>
              <a:t>Zeleni sertifikati – ispunjavanje propisanih kvota za </a:t>
            </a:r>
            <a:r>
              <a:rPr lang="sr-Latn-RS" dirty="0" err="1" smtClean="0"/>
              <a:t>snabdjevače</a:t>
            </a:r>
            <a:r>
              <a:rPr lang="sr-Latn-RS" dirty="0" smtClean="0"/>
              <a:t> i potrošače</a:t>
            </a:r>
          </a:p>
          <a:p>
            <a:r>
              <a:rPr lang="sr-Latn-RS" dirty="0" smtClean="0"/>
              <a:t>Najviše u upotrebi – podsticajna </a:t>
            </a:r>
            <a:r>
              <a:rPr lang="sr-Latn-RS" dirty="0" err="1" smtClean="0"/>
              <a:t>cijena</a:t>
            </a:r>
            <a:r>
              <a:rPr lang="sr-Latn-RS" dirty="0" smtClean="0"/>
              <a:t> otkupa</a:t>
            </a:r>
          </a:p>
          <a:p>
            <a:pPr lvl="4"/>
            <a:endParaRPr lang="sr-Latn-RS" dirty="0"/>
          </a:p>
          <a:p>
            <a:pPr marL="355600" lvl="2" indent="0">
              <a:buNone/>
            </a:pPr>
            <a:endParaRPr lang="sr-Latn-RS" dirty="0"/>
          </a:p>
          <a:p>
            <a:pPr marL="355600" lvl="2" indent="0">
              <a:buNone/>
            </a:pPr>
            <a:endParaRPr lang="sr-Latn-R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79438"/>
              </p:ext>
            </p:extLst>
          </p:nvPr>
        </p:nvGraphicFramePr>
        <p:xfrm>
          <a:off x="1691680" y="2420888"/>
          <a:ext cx="6096000" cy="3871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62384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+mj-lt"/>
                        </a:rPr>
                        <a:t>Direktni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+mj-lt"/>
                        </a:rPr>
                        <a:t>Indirektni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l"/>
                      <a:r>
                        <a:rPr lang="sr-Latn-R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Regulatorni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71755" eaLnBrk="0" hangingPunct="0">
                        <a:spcBef>
                          <a:spcPts val="275"/>
                        </a:spcBef>
                        <a:spcAft>
                          <a:spcPts val="0"/>
                        </a:spcAft>
                        <a:tabLst>
                          <a:tab pos="202565" algn="l"/>
                        </a:tabLst>
                      </a:pPr>
                      <a:r>
                        <a:rPr lang="sr-Latn-RS" sz="1400" spc="-5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Investicione subvencije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j-lt"/>
                        </a:rPr>
                        <a:t>Eko</a:t>
                      </a:r>
                      <a:r>
                        <a:rPr lang="en-US" sz="1400" dirty="0" smtClean="0">
                          <a:latin typeface="+mj-lt"/>
                        </a:rPr>
                        <a:t> </a:t>
                      </a:r>
                      <a:r>
                        <a:rPr lang="en-US" sz="1400" dirty="0" err="1" smtClean="0">
                          <a:latin typeface="+mj-lt"/>
                        </a:rPr>
                        <a:t>takse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eaLnBrk="0" hangingPunct="0">
                        <a:spcBef>
                          <a:spcPts val="315"/>
                        </a:spcBef>
                        <a:spcAft>
                          <a:spcPts val="0"/>
                        </a:spcAft>
                        <a:tabLst>
                          <a:tab pos="202565" algn="l"/>
                        </a:tabLst>
                      </a:pPr>
                      <a:r>
                        <a:rPr lang="sr-Latn-RS" sz="1400" spc="-5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Poreske subvencije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eaLnBrk="0" hangingPunct="0">
                        <a:spcBef>
                          <a:spcPts val="290"/>
                        </a:spcBef>
                        <a:spcAft>
                          <a:spcPts val="0"/>
                        </a:spcAft>
                        <a:tabLst>
                          <a:tab pos="202565" algn="l"/>
                        </a:tabLst>
                      </a:pPr>
                      <a:r>
                        <a:rPr lang="sr-Latn-RS" sz="1400" spc="-5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Podsticajna cijene otkupa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eaLnBrk="0" hangingPunct="0">
                        <a:lnSpc>
                          <a:spcPct val="106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tabLst>
                          <a:tab pos="202565" algn="l"/>
                        </a:tabLst>
                      </a:pPr>
                      <a:r>
                        <a:rPr lang="sr-Latn-RS" sz="1400" spc="-5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Podsticaji bazirani na ukupnoj proizvodnji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eaLnBrk="0" hangingPunct="0">
                        <a:lnSpc>
                          <a:spcPct val="106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tabLst>
                          <a:tab pos="202565" algn="l"/>
                        </a:tabLst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Tenderska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procedura</a:t>
                      </a:r>
                      <a:endParaRPr lang="en-US" sz="14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0" indent="0" algn="l" defTabSz="914400" rtl="0" eaLnBrk="0" fontAlgn="auto" latinLnBrk="0" hangingPunct="0">
                        <a:lnSpc>
                          <a:spcPct val="106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2565" algn="l"/>
                        </a:tabLst>
                        <a:defRPr/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Obavezna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količina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energije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bazi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razmjene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zelenih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sertifikata</a:t>
                      </a:r>
                      <a:endParaRPr lang="en-US" sz="14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sr-Latn-R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Dobrovoljni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71755" eaLnBrk="0" hangingPunct="0">
                        <a:lnSpc>
                          <a:spcPct val="106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tabLst>
                          <a:tab pos="202565" algn="l"/>
                        </a:tabLst>
                      </a:pPr>
                      <a:r>
                        <a:rPr lang="sr-Latn-RS" sz="1400" spc="-1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Programi dioničara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j-lt"/>
                        </a:rPr>
                        <a:t>Dobrovoljni</a:t>
                      </a:r>
                      <a:r>
                        <a:rPr lang="en-US" sz="1400" dirty="0" smtClean="0">
                          <a:latin typeface="+mj-lt"/>
                        </a:rPr>
                        <a:t> </a:t>
                      </a:r>
                      <a:r>
                        <a:rPr lang="en-US" sz="1400" dirty="0" err="1" smtClean="0">
                          <a:latin typeface="+mj-lt"/>
                        </a:rPr>
                        <a:t>sporazumi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71755" eaLnBrk="0" hangingPunct="0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tabLst>
                          <a:tab pos="202565" algn="l"/>
                        </a:tabLst>
                      </a:pPr>
                      <a:r>
                        <a:rPr lang="sr-Latn-RS" sz="1400" spc="-5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Programi doprinosa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71755" eaLnBrk="0" hangingPunct="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sr-Latn-RS" sz="1400" spc="-5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Zelene </a:t>
                      </a:r>
                      <a:r>
                        <a:rPr lang="sr-Latn-RS" sz="1400" spc="-5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tarife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504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Povlašćena</a:t>
            </a:r>
            <a:r>
              <a:rPr lang="en-US" sz="2400" dirty="0"/>
              <a:t> </a:t>
            </a:r>
            <a:r>
              <a:rPr lang="en-US" sz="2400" dirty="0" err="1"/>
              <a:t>cijena</a:t>
            </a:r>
            <a:r>
              <a:rPr lang="en-US" sz="2400" dirty="0"/>
              <a:t> </a:t>
            </a:r>
            <a:r>
              <a:rPr lang="en-US" sz="2400" dirty="0" err="1"/>
              <a:t>otkupa</a:t>
            </a:r>
            <a:r>
              <a:rPr lang="en-US" sz="2400" dirty="0"/>
              <a:t> </a:t>
            </a:r>
            <a:r>
              <a:rPr lang="en-US" sz="2400" dirty="0" err="1"/>
              <a:t>električne</a:t>
            </a:r>
            <a:r>
              <a:rPr lang="en-US" sz="2400" dirty="0"/>
              <a:t> </a:t>
            </a:r>
            <a:r>
              <a:rPr lang="en-US" sz="2400" dirty="0" err="1" smtClean="0"/>
              <a:t>energije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Umanjivanje realnih troškova realizacije projekta OIE</a:t>
            </a:r>
          </a:p>
          <a:p>
            <a:r>
              <a:rPr lang="sr-Latn-RS" dirty="0" smtClean="0"/>
              <a:t>Cilj - dostizanje tehnološke zrelosti ili obima proizvodnje</a:t>
            </a:r>
          </a:p>
          <a:p>
            <a:r>
              <a:rPr lang="sr-Latn-RS" dirty="0" smtClean="0"/>
              <a:t>Optimizacija tarife</a:t>
            </a:r>
          </a:p>
          <a:p>
            <a:r>
              <a:rPr lang="sr-Latn-RS" dirty="0" err="1" smtClean="0"/>
              <a:t>Dvije</a:t>
            </a:r>
            <a:r>
              <a:rPr lang="sr-Latn-RS" dirty="0" smtClean="0"/>
              <a:t> vrste:</a:t>
            </a:r>
          </a:p>
          <a:p>
            <a:pPr lvl="2"/>
            <a:r>
              <a:rPr lang="sr-Latn-RS" dirty="0" smtClean="0"/>
              <a:t>Fiksna tarifa – </a:t>
            </a:r>
            <a:r>
              <a:rPr lang="sr-Latn-RS" dirty="0" err="1" smtClean="0"/>
              <a:t>cijena</a:t>
            </a:r>
            <a:r>
              <a:rPr lang="sr-Latn-RS" dirty="0" smtClean="0"/>
              <a:t> definisana od strane državnih organa koja ne zavisi od tržišta i oročena je na fiksni period</a:t>
            </a:r>
          </a:p>
          <a:p>
            <a:pPr lvl="2"/>
            <a:r>
              <a:rPr lang="sr-Latn-RS" dirty="0" smtClean="0"/>
              <a:t>Premium tarifa – garantovanje premije na </a:t>
            </a:r>
            <a:r>
              <a:rPr lang="sr-Latn-RS" dirty="0" err="1" smtClean="0"/>
              <a:t>cijenu</a:t>
            </a:r>
            <a:r>
              <a:rPr lang="sr-Latn-RS" dirty="0" smtClean="0"/>
              <a:t> prodaje </a:t>
            </a:r>
            <a:r>
              <a:rPr lang="sr-Latn-RS" dirty="0" err="1" smtClean="0"/>
              <a:t>el</a:t>
            </a:r>
            <a:r>
              <a:rPr lang="sr-Latn-RS" dirty="0" smtClean="0"/>
              <a:t>. energije</a:t>
            </a:r>
          </a:p>
          <a:p>
            <a:pPr lvl="3"/>
            <a:r>
              <a:rPr lang="sr-Latn-RS" dirty="0" smtClean="0"/>
              <a:t>Fiksna – limitirana </a:t>
            </a:r>
            <a:r>
              <a:rPr lang="sr-Latn-RS" dirty="0" err="1" smtClean="0"/>
              <a:t>cijena</a:t>
            </a:r>
            <a:r>
              <a:rPr lang="sr-Latn-RS" dirty="0" smtClean="0"/>
              <a:t> otkupa (plaća se samo razlika u odnosu na tržišnu </a:t>
            </a:r>
            <a:r>
              <a:rPr lang="sr-Latn-RS" dirty="0" err="1" smtClean="0"/>
              <a:t>cijenu</a:t>
            </a:r>
            <a:r>
              <a:rPr lang="sr-Latn-RS" dirty="0" smtClean="0"/>
              <a:t>)</a:t>
            </a:r>
          </a:p>
          <a:p>
            <a:pPr lvl="3"/>
            <a:r>
              <a:rPr lang="sr-Latn-RS" dirty="0" smtClean="0"/>
              <a:t>Varijabilna – na </a:t>
            </a:r>
            <a:r>
              <a:rPr lang="sr-Latn-RS" dirty="0" err="1" smtClean="0"/>
              <a:t>cijenu</a:t>
            </a:r>
            <a:r>
              <a:rPr lang="sr-Latn-RS" dirty="0" smtClean="0"/>
              <a:t> ostvarenu na tržištu dodaje se određeni iznos premije</a:t>
            </a:r>
            <a:endParaRPr lang="en-US" dirty="0"/>
          </a:p>
        </p:txBody>
      </p:sp>
      <p:pic>
        <p:nvPicPr>
          <p:cNvPr id="2050" name="Picture 2" descr="Sl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84412"/>
            <a:ext cx="7021247" cy="180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864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Povlašćena</a:t>
            </a:r>
            <a:r>
              <a:rPr lang="en-US" sz="2400" dirty="0"/>
              <a:t> </a:t>
            </a:r>
            <a:r>
              <a:rPr lang="en-US" sz="2400" dirty="0" err="1"/>
              <a:t>cijena</a:t>
            </a:r>
            <a:r>
              <a:rPr lang="en-US" sz="2400" dirty="0"/>
              <a:t> </a:t>
            </a:r>
            <a:r>
              <a:rPr lang="en-US" sz="2400" dirty="0" err="1"/>
              <a:t>otkupa</a:t>
            </a:r>
            <a:r>
              <a:rPr lang="en-US" sz="2400" dirty="0"/>
              <a:t> </a:t>
            </a:r>
            <a:r>
              <a:rPr lang="en-US" sz="2400" dirty="0" err="1"/>
              <a:t>električne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Alokacija</a:t>
            </a:r>
            <a:r>
              <a:rPr lang="en-US" dirty="0" smtClean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povlašćenu</a:t>
            </a:r>
            <a:r>
              <a:rPr lang="en-US" dirty="0"/>
              <a:t> </a:t>
            </a:r>
            <a:r>
              <a:rPr lang="en-US" dirty="0" err="1"/>
              <a:t>cijenu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err="1" smtClean="0"/>
              <a:t>Trajanje</a:t>
            </a:r>
            <a:r>
              <a:rPr lang="en-US" dirty="0" smtClean="0"/>
              <a:t> </a:t>
            </a:r>
            <a:r>
              <a:rPr lang="en-US" dirty="0" err="1"/>
              <a:t>primjene</a:t>
            </a:r>
            <a:r>
              <a:rPr lang="en-US" dirty="0"/>
              <a:t> </a:t>
            </a:r>
            <a:r>
              <a:rPr lang="en-US" dirty="0" err="1"/>
              <a:t>povlašćene</a:t>
            </a:r>
            <a:r>
              <a:rPr lang="en-US" dirty="0"/>
              <a:t> </a:t>
            </a:r>
            <a:r>
              <a:rPr lang="en-US" dirty="0" smtClean="0"/>
              <a:t>cijene</a:t>
            </a:r>
            <a:endParaRPr lang="sr-Latn-RS" dirty="0" smtClean="0"/>
          </a:p>
          <a:p>
            <a:r>
              <a:rPr lang="en-US" dirty="0" err="1" smtClean="0"/>
              <a:t>Smanjenje</a:t>
            </a:r>
            <a:r>
              <a:rPr lang="en-US" dirty="0" smtClean="0"/>
              <a:t> </a:t>
            </a:r>
            <a:r>
              <a:rPr lang="en-US" dirty="0" err="1"/>
              <a:t>povlašćene</a:t>
            </a:r>
            <a:r>
              <a:rPr lang="en-US" dirty="0"/>
              <a:t> </a:t>
            </a:r>
            <a:r>
              <a:rPr lang="en-US" dirty="0" smtClean="0"/>
              <a:t>cijene</a:t>
            </a:r>
            <a:endParaRPr lang="sr-Latn-RS" dirty="0" smtClean="0"/>
          </a:p>
          <a:p>
            <a:r>
              <a:rPr lang="en-US" dirty="0" err="1" smtClean="0"/>
              <a:t>Definisanje</a:t>
            </a:r>
            <a:r>
              <a:rPr lang="en-US" dirty="0" smtClean="0"/>
              <a:t> </a:t>
            </a:r>
            <a:r>
              <a:rPr lang="en-US" dirty="0" err="1"/>
              <a:t>tehnoloških</a:t>
            </a:r>
            <a:r>
              <a:rPr lang="en-US" dirty="0"/>
              <a:t> </a:t>
            </a:r>
            <a:r>
              <a:rPr lang="en-US" dirty="0" err="1"/>
              <a:t>aspekata</a:t>
            </a:r>
            <a:r>
              <a:rPr lang="en-US" dirty="0"/>
              <a:t> OIE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cijenu</a:t>
            </a:r>
            <a:endParaRPr lang="sr-Latn-RS" dirty="0" smtClean="0"/>
          </a:p>
          <a:p>
            <a:r>
              <a:rPr lang="en-US" dirty="0" err="1" smtClean="0"/>
              <a:t>Definisanje</a:t>
            </a:r>
            <a:r>
              <a:rPr lang="en-US" dirty="0" smtClean="0"/>
              <a:t> </a:t>
            </a:r>
            <a:r>
              <a:rPr lang="en-US" dirty="0"/>
              <a:t>cijene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zahtjevnosti</a:t>
            </a:r>
            <a:r>
              <a:rPr lang="en-US" dirty="0"/>
              <a:t> </a:t>
            </a:r>
            <a:r>
              <a:rPr lang="en-US" dirty="0" err="1"/>
              <a:t>realizacije</a:t>
            </a:r>
            <a:r>
              <a:rPr lang="en-US" dirty="0"/>
              <a:t> OIE </a:t>
            </a:r>
            <a:r>
              <a:rPr lang="en-US" dirty="0" err="1"/>
              <a:t>projekta</a:t>
            </a:r>
            <a:endParaRPr lang="en-US" dirty="0"/>
          </a:p>
        </p:txBody>
      </p:sp>
      <p:pic>
        <p:nvPicPr>
          <p:cNvPr id="3074" name="Picture 2" descr="Sl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5112568" cy="53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6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Finansijske</a:t>
            </a:r>
            <a:r>
              <a:rPr lang="en-US" sz="2000" dirty="0"/>
              <a:t> </a:t>
            </a:r>
            <a:r>
              <a:rPr lang="en-US" sz="2000" dirty="0" err="1"/>
              <a:t>karakteristike</a:t>
            </a:r>
            <a:r>
              <a:rPr lang="en-US" sz="2000" dirty="0"/>
              <a:t> </a:t>
            </a:r>
            <a:r>
              <a:rPr lang="en-US" sz="2000" dirty="0" err="1"/>
              <a:t>projekata</a:t>
            </a:r>
            <a:r>
              <a:rPr lang="en-US" sz="2000" dirty="0"/>
              <a:t> </a:t>
            </a:r>
            <a:r>
              <a:rPr lang="en-US" sz="2000" dirty="0" err="1"/>
              <a:t>malih</a:t>
            </a:r>
            <a:r>
              <a:rPr lang="en-US" sz="2000" dirty="0"/>
              <a:t> </a:t>
            </a:r>
            <a:r>
              <a:rPr lang="en-US" sz="2000" dirty="0" err="1" smtClean="0"/>
              <a:t>hidroelektrana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 Crnoj Gori podsticajne cijene će se dominantno </a:t>
            </a:r>
            <a:r>
              <a:rPr lang="sr-Latn-RS" dirty="0" err="1" smtClean="0"/>
              <a:t>primjenjivati</a:t>
            </a:r>
            <a:r>
              <a:rPr lang="sr-Latn-RS" dirty="0" smtClean="0"/>
              <a:t> na </a:t>
            </a:r>
            <a:r>
              <a:rPr lang="sr-Latn-RS" dirty="0" err="1" smtClean="0"/>
              <a:t>mHE</a:t>
            </a:r>
            <a:endParaRPr lang="sr-Latn-RS" dirty="0" smtClean="0"/>
          </a:p>
          <a:p>
            <a:r>
              <a:rPr lang="sr-Latn-RS" dirty="0" smtClean="0"/>
              <a:t>Investicija u </a:t>
            </a:r>
            <a:r>
              <a:rPr lang="sr-Latn-RS" dirty="0" err="1" smtClean="0"/>
              <a:t>mHE</a:t>
            </a:r>
            <a:r>
              <a:rPr lang="sr-Latn-RS" dirty="0" smtClean="0"/>
              <a:t>:</a:t>
            </a:r>
          </a:p>
          <a:p>
            <a:pPr lvl="2"/>
            <a:r>
              <a:rPr lang="sr-Latn-RS" dirty="0" smtClean="0"/>
              <a:t>Troškovi</a:t>
            </a:r>
          </a:p>
          <a:p>
            <a:pPr lvl="3"/>
            <a:r>
              <a:rPr lang="sr-Latn-RS" dirty="0" smtClean="0"/>
              <a:t>G</a:t>
            </a:r>
            <a:r>
              <a:rPr lang="en-US" dirty="0" err="1" smtClean="0"/>
              <a:t>rađevinsko-hidraulički</a:t>
            </a:r>
            <a:r>
              <a:rPr lang="en-US" dirty="0" smtClean="0"/>
              <a:t> dio</a:t>
            </a:r>
            <a:endParaRPr lang="sr-Latn-RS" dirty="0" smtClean="0"/>
          </a:p>
          <a:p>
            <a:pPr lvl="3"/>
            <a:r>
              <a:rPr lang="sr-Latn-RS" dirty="0" smtClean="0"/>
              <a:t>E</a:t>
            </a:r>
            <a:r>
              <a:rPr lang="en-US" dirty="0" err="1" smtClean="0"/>
              <a:t>lektromašinski</a:t>
            </a:r>
            <a:r>
              <a:rPr lang="en-US" dirty="0" smtClean="0"/>
              <a:t> </a:t>
            </a:r>
            <a:r>
              <a:rPr lang="sr-Latn-RS" dirty="0" smtClean="0"/>
              <a:t>dio</a:t>
            </a:r>
          </a:p>
          <a:p>
            <a:pPr lvl="3"/>
            <a:r>
              <a:rPr lang="sr-Latn-RS" dirty="0" smtClean="0"/>
              <a:t>Operativni troškovi</a:t>
            </a:r>
          </a:p>
          <a:p>
            <a:pPr lvl="3"/>
            <a:r>
              <a:rPr lang="sr-Latn-RS" dirty="0" smtClean="0"/>
              <a:t>Ostali troškovi</a:t>
            </a:r>
          </a:p>
          <a:p>
            <a:pPr lvl="2"/>
            <a:r>
              <a:rPr lang="sr-Latn-RS" dirty="0" smtClean="0"/>
              <a:t>Amortizacioni </a:t>
            </a:r>
            <a:r>
              <a:rPr lang="sr-Latn-RS" dirty="0" err="1" smtClean="0"/>
              <a:t>vijek</a:t>
            </a:r>
            <a:r>
              <a:rPr lang="sr-Latn-RS" dirty="0" smtClean="0"/>
              <a:t> – 20-30 godina</a:t>
            </a:r>
          </a:p>
          <a:p>
            <a:pPr lvl="2"/>
            <a:r>
              <a:rPr lang="sr-Latn-RS" dirty="0" smtClean="0"/>
              <a:t>Finansiranje</a:t>
            </a:r>
          </a:p>
          <a:p>
            <a:pPr lvl="3"/>
            <a:r>
              <a:rPr lang="sr-Latn-RS" dirty="0" smtClean="0"/>
              <a:t>Eksterni kapital</a:t>
            </a:r>
          </a:p>
          <a:p>
            <a:pPr lvl="3"/>
            <a:r>
              <a:rPr lang="sr-Latn-RS" dirty="0" smtClean="0"/>
              <a:t>Komercijalne banke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2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Finansijske</a:t>
            </a:r>
            <a:r>
              <a:rPr lang="en-US" sz="2000" dirty="0"/>
              <a:t> </a:t>
            </a:r>
            <a:r>
              <a:rPr lang="en-US" sz="2000" dirty="0" err="1"/>
              <a:t>karakteristike</a:t>
            </a:r>
            <a:r>
              <a:rPr lang="en-US" sz="2000" dirty="0"/>
              <a:t> </a:t>
            </a:r>
            <a:r>
              <a:rPr lang="en-US" sz="2000" dirty="0" err="1"/>
              <a:t>projekata</a:t>
            </a:r>
            <a:r>
              <a:rPr lang="en-US" sz="2000" dirty="0"/>
              <a:t> </a:t>
            </a:r>
            <a:r>
              <a:rPr lang="en-US" sz="2000" dirty="0" err="1"/>
              <a:t>malih</a:t>
            </a:r>
            <a:r>
              <a:rPr lang="en-US" sz="2000" dirty="0"/>
              <a:t> </a:t>
            </a:r>
            <a:r>
              <a:rPr lang="en-US" sz="2000" dirty="0" err="1"/>
              <a:t>hidroelektrana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Uticajni faktori za definisanje tarife:</a:t>
            </a:r>
          </a:p>
          <a:p>
            <a:pPr lvl="2"/>
            <a:r>
              <a:rPr lang="en-US" dirty="0" err="1" smtClean="0"/>
              <a:t>Lokacija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pristupačnost</a:t>
            </a:r>
            <a:r>
              <a:rPr lang="en-US" dirty="0"/>
              <a:t>, </a:t>
            </a:r>
            <a:r>
              <a:rPr lang="en-US" dirty="0" err="1"/>
              <a:t>geologija</a:t>
            </a:r>
            <a:r>
              <a:rPr lang="en-US" dirty="0"/>
              <a:t>, </a:t>
            </a:r>
            <a:r>
              <a:rPr lang="en-US" dirty="0" err="1"/>
              <a:t>prirodne</a:t>
            </a:r>
            <a:r>
              <a:rPr lang="en-US" dirty="0"/>
              <a:t> </a:t>
            </a:r>
            <a:r>
              <a:rPr lang="en-US" dirty="0" err="1"/>
              <a:t>opasnosti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 smtClean="0"/>
              <a:t>.)</a:t>
            </a:r>
            <a:endParaRPr lang="sr-Latn-RS" dirty="0" smtClean="0"/>
          </a:p>
          <a:p>
            <a:pPr lvl="2"/>
            <a:r>
              <a:rPr lang="en-US" dirty="0" err="1" smtClean="0"/>
              <a:t>Instalisana</a:t>
            </a:r>
            <a:r>
              <a:rPr lang="en-US" dirty="0" smtClean="0"/>
              <a:t> </a:t>
            </a:r>
            <a:r>
              <a:rPr lang="en-US" dirty="0" err="1"/>
              <a:t>snaga</a:t>
            </a:r>
            <a:r>
              <a:rPr lang="en-US" dirty="0"/>
              <a:t> (</a:t>
            </a:r>
            <a:r>
              <a:rPr lang="en-US" dirty="0" err="1"/>
              <a:t>pravilo</a:t>
            </a:r>
            <a:r>
              <a:rPr lang="en-US" dirty="0"/>
              <a:t> </a:t>
            </a:r>
            <a:r>
              <a:rPr lang="en-US" dirty="0" err="1"/>
              <a:t>ekonomije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 smtClean="0"/>
              <a:t>)</a:t>
            </a:r>
            <a:endParaRPr lang="sr-Latn-RS" dirty="0" smtClean="0"/>
          </a:p>
          <a:p>
            <a:pPr lvl="2"/>
            <a:r>
              <a:rPr lang="en-US" dirty="0" err="1" smtClean="0"/>
              <a:t>Hidroenergetski</a:t>
            </a:r>
            <a:r>
              <a:rPr lang="en-US" dirty="0" smtClean="0"/>
              <a:t> </a:t>
            </a:r>
            <a:r>
              <a:rPr lang="en-US" dirty="0" err="1"/>
              <a:t>potencijal</a:t>
            </a:r>
            <a:r>
              <a:rPr lang="en-US" dirty="0"/>
              <a:t> (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pritisci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manjim</a:t>
            </a:r>
            <a:r>
              <a:rPr lang="en-US" dirty="0"/>
              <a:t> </a:t>
            </a:r>
            <a:r>
              <a:rPr lang="en-US" dirty="0" err="1"/>
              <a:t>turbinama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generatorima</a:t>
            </a:r>
            <a:r>
              <a:rPr lang="en-US" dirty="0" smtClean="0"/>
              <a:t>)</a:t>
            </a:r>
            <a:endParaRPr lang="sr-Latn-RS" dirty="0" smtClean="0"/>
          </a:p>
          <a:p>
            <a:pPr lvl="2"/>
            <a:r>
              <a:rPr lang="en-US" dirty="0" err="1" smtClean="0"/>
              <a:t>Stepen</a:t>
            </a:r>
            <a:r>
              <a:rPr lang="en-US" dirty="0" smtClean="0"/>
              <a:t> </a:t>
            </a:r>
            <a:r>
              <a:rPr lang="en-US" dirty="0" err="1"/>
              <a:t>iskorišćenja</a:t>
            </a:r>
            <a:r>
              <a:rPr lang="en-US" dirty="0"/>
              <a:t> </a:t>
            </a:r>
            <a:endParaRPr lang="sr-Latn-RS" dirty="0" smtClean="0"/>
          </a:p>
          <a:p>
            <a:pPr lvl="2"/>
            <a:r>
              <a:rPr lang="en-US" dirty="0" err="1" smtClean="0"/>
              <a:t>Parametri</a:t>
            </a:r>
            <a:r>
              <a:rPr lang="en-US" dirty="0" smtClean="0"/>
              <a:t> </a:t>
            </a:r>
            <a:r>
              <a:rPr lang="en-US" dirty="0" err="1"/>
              <a:t>kapitalnih</a:t>
            </a:r>
            <a:r>
              <a:rPr lang="en-US" dirty="0"/>
              <a:t> </a:t>
            </a:r>
            <a:r>
              <a:rPr lang="en-US" dirty="0" err="1" smtClean="0"/>
              <a:t>troškova</a:t>
            </a:r>
            <a:endParaRPr lang="sr-Latn-RS" dirty="0" smtClean="0"/>
          </a:p>
          <a:p>
            <a:pPr lvl="2"/>
            <a:r>
              <a:rPr lang="sr-Latn-RS" dirty="0" smtClean="0"/>
              <a:t>I</a:t>
            </a:r>
            <a:r>
              <a:rPr lang="en-US" dirty="0" err="1" smtClean="0"/>
              <a:t>movinsko</a:t>
            </a:r>
            <a:r>
              <a:rPr lang="en-US" dirty="0" smtClean="0"/>
              <a:t> </a:t>
            </a:r>
            <a:r>
              <a:rPr lang="en-US" dirty="0" err="1"/>
              <a:t>pravni</a:t>
            </a:r>
            <a:r>
              <a:rPr lang="en-US" dirty="0"/>
              <a:t> </a:t>
            </a:r>
            <a:r>
              <a:rPr lang="en-US" dirty="0" err="1" smtClean="0"/>
              <a:t>odnosi</a:t>
            </a:r>
            <a:endParaRPr lang="sr-Latn-RS" dirty="0" smtClean="0"/>
          </a:p>
          <a:p>
            <a:pPr lvl="2"/>
            <a:r>
              <a:rPr lang="sr-Latn-RS" dirty="0" smtClean="0"/>
              <a:t>P</a:t>
            </a:r>
            <a:r>
              <a:rPr lang="en-US" dirty="0" err="1" smtClean="0"/>
              <a:t>riključenje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elektroenergetsku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99591"/>
              </p:ext>
            </p:extLst>
          </p:nvPr>
        </p:nvGraphicFramePr>
        <p:xfrm>
          <a:off x="1223179" y="4797152"/>
          <a:ext cx="7597292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323"/>
                <a:gridCol w="1899323"/>
                <a:gridCol w="1899323"/>
                <a:gridCol w="1899323"/>
              </a:tblGrid>
              <a:tr h="684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Visina investicije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[EUR]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Godišnja proizvodnja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[kWh]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Prosti period povrata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[god]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IRR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[%]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1.500.000,00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3.000.000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4,8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19,5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7.500.000,00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15.000.000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6,7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13,51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074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lius1">
  <a:themeElements>
    <a:clrScheme name="Personnalisé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0000FF"/>
      </a:hlink>
      <a:folHlink>
        <a:srgbClr val="7F0019"/>
      </a:folHlink>
    </a:clrScheme>
    <a:fontScheme name="zeliu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elius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liu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lius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lius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lius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lius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lius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c:\apps\msoffice\powerpnt\modele\dprama\zelius1.ppt</Template>
  <TotalTime>1490591752</TotalTime>
  <Pages>11</Pages>
  <Words>655</Words>
  <Application>Microsoft Office PowerPoint</Application>
  <PresentationFormat>On-screen Show (4:3)</PresentationFormat>
  <Paragraphs>137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Wingdings</vt:lpstr>
      <vt:lpstr>zelius1</vt:lpstr>
      <vt:lpstr>POVLAŠĆENA CIJENA KAO INSTRUMENT ZA STIMULISANJE EKSPANZIJE PROIZVODNJE ELEKTRIČNE ENERGIJE IZ MALIH OBNOVLJIVIH IZVORA ENERGIJE</vt:lpstr>
      <vt:lpstr>Sadržaj</vt:lpstr>
      <vt:lpstr>Uvod</vt:lpstr>
      <vt:lpstr>Ciljevi Crne Gore u oblasti OIE</vt:lpstr>
      <vt:lpstr>Instrumenti za promociju ekspanzije OIE</vt:lpstr>
      <vt:lpstr>Povlašćena cijena otkupa električne energije</vt:lpstr>
      <vt:lpstr>Povlašćena cijena otkupa električne energije</vt:lpstr>
      <vt:lpstr>Finansijske karakteristike projekata malih hidroelektrana</vt:lpstr>
      <vt:lpstr>Finansijske karakteristike projekata malih hidroelektrana</vt:lpstr>
      <vt:lpstr>Zaključak</vt:lpstr>
      <vt:lpstr>Pitanja za diskusiju</vt:lpstr>
    </vt:vector>
  </TitlesOfParts>
  <Company>RTE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Cigré 2010 Paris B1 Template</dc:title>
  <dc:creator>Frédéric LESUR</dc:creator>
  <cp:lastModifiedBy>ZM</cp:lastModifiedBy>
  <cp:revision>495</cp:revision>
  <cp:lastPrinted>2000-08-30T17:02:42Z</cp:lastPrinted>
  <dcterms:created xsi:type="dcterms:W3CDTF">1998-05-22T10:39:51Z</dcterms:created>
  <dcterms:modified xsi:type="dcterms:W3CDTF">2015-05-13T04:40:40Z</dcterms:modified>
</cp:coreProperties>
</file>